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A8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7224" y="152400"/>
            <a:ext cx="8758517" cy="656907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36176" y="259979"/>
            <a:ext cx="8471647" cy="6353917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811509" y="2892635"/>
            <a:ext cx="6048203" cy="711273"/>
          </a:xfrm>
          <a:prstGeom prst="snip2DiagRect">
            <a:avLst/>
          </a:prstGeom>
          <a:gradFill>
            <a:gsLst>
              <a:gs pos="54100">
                <a:schemeClr val="accent1">
                  <a:lumMod val="75000"/>
                  <a:alpha val="40000"/>
                </a:schemeClr>
              </a:gs>
              <a:gs pos="0">
                <a:srgbClr val="7030A0">
                  <a:alpha val="64000"/>
                </a:srgbClr>
              </a:gs>
              <a:gs pos="100000">
                <a:schemeClr val="accent4">
                  <a:lumMod val="40000"/>
                  <a:lumOff val="60000"/>
                  <a:alpha val="31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/>
              <a:t>Кукольный театр в </a:t>
            </a:r>
            <a:r>
              <a:rPr lang="ru-RU" sz="2800" dirty="0" smtClean="0">
                <a:solidFill>
                  <a:srgbClr val="FFC000"/>
                </a:solidFill>
              </a:rPr>
              <a:t>Детском саду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9557" y="177106"/>
            <a:ext cx="8237838" cy="296217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75000"/>
                  <a:lumMod val="44000"/>
                </a:srgbClr>
              </a:gs>
              <a:gs pos="74000">
                <a:schemeClr val="accent1"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alpha val="22000"/>
                </a:schemeClr>
              </a:gs>
            </a:gsLst>
            <a:lin ang="0" scaled="1"/>
            <a:tileRect/>
          </a:gradFill>
          <a:ln w="12700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МБДОУ « Детский сад присмотра </a:t>
            </a:r>
            <a:r>
              <a:rPr lang="ru-RU" sz="1800" smtClean="0">
                <a:solidFill>
                  <a:schemeClr val="bg1"/>
                </a:solidFill>
              </a:rPr>
              <a:t>и оздоровления </a:t>
            </a:r>
            <a:r>
              <a:rPr lang="ru-RU" sz="1800" dirty="0" smtClean="0">
                <a:solidFill>
                  <a:schemeClr val="bg1"/>
                </a:solidFill>
              </a:rPr>
              <a:t>№46 </a:t>
            </a:r>
            <a:r>
              <a:rPr lang="ru-RU" sz="1800" dirty="0" smtClean="0">
                <a:solidFill>
                  <a:srgbClr val="FFC000"/>
                </a:solidFill>
              </a:rPr>
              <a:t>«Светлячок»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2303" y="5007861"/>
            <a:ext cx="4126259" cy="269965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Разработано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воспитателем: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29753" y="5587239"/>
            <a:ext cx="4514247" cy="35879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</a:rPr>
              <a:t>Скирдиной Людмилой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50429" y="5936101"/>
            <a:ext cx="2598133" cy="35879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</a:rPr>
              <a:t>Николаевной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9557" y="1664249"/>
            <a:ext cx="2218893" cy="2456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104" y="341332"/>
            <a:ext cx="8916896" cy="589440"/>
          </a:xfrm>
          <a:gradFill flip="none" rotWithShape="1">
            <a:gsLst>
              <a:gs pos="0">
                <a:srgbClr val="FFFF00"/>
              </a:gs>
              <a:gs pos="74000">
                <a:srgbClr val="FFFF71"/>
              </a:gs>
              <a:gs pos="100000">
                <a:srgbClr val="FF9933">
                  <a:lumMod val="72000"/>
                </a:srgbClr>
              </a:gs>
            </a:gsLst>
            <a:lin ang="10800000" scaled="1"/>
            <a:tileRect/>
          </a:gradFill>
          <a:ln w="127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51544" y="1210795"/>
            <a:ext cx="7302770" cy="572530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Театрализованные игры в детском саду Автор: Петрова Т.И., Сергеева Е.Л., Петрова Е.С. Издательство: Школьная пресса Год выпуска: </a:t>
            </a:r>
            <a:r>
              <a:rPr lang="ru-RU" sz="1600" dirty="0" smtClean="0"/>
              <a:t>2001</a:t>
            </a:r>
            <a:r>
              <a:rPr lang="en-US" sz="1600" dirty="0" smtClean="0"/>
              <a:t>;</a:t>
            </a:r>
            <a:endParaRPr lang="ru-RU" sz="1600" dirty="0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951544" y="2063348"/>
            <a:ext cx="7302770" cy="819895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Театрализованные занятия в детском саду. Пособие для работников дошкольных учреждений Автор/составитель: </a:t>
            </a:r>
            <a:r>
              <a:rPr lang="ru-RU" sz="1600" dirty="0" err="1"/>
              <a:t>Маханева</a:t>
            </a:r>
            <a:r>
              <a:rPr lang="ru-RU" sz="1600" dirty="0"/>
              <a:t> М.Д. Издательство: Сфера Год: </a:t>
            </a:r>
            <a:r>
              <a:rPr lang="ru-RU" sz="1600" dirty="0" smtClean="0"/>
              <a:t>2001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721130" y="3113775"/>
            <a:ext cx="7302770" cy="819895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Занятия по театрализованной деятельности в детском саду Автор: </a:t>
            </a:r>
            <a:r>
              <a:rPr lang="ru-RU" sz="1600" dirty="0" err="1"/>
              <a:t>МаханеваМ.Д</a:t>
            </a:r>
            <a:r>
              <a:rPr lang="ru-RU" sz="1600" dirty="0"/>
              <a:t>. Издательство: ТЦ Сфера Год: </a:t>
            </a:r>
            <a:r>
              <a:rPr lang="ru-RU" sz="1600" dirty="0" smtClean="0"/>
              <a:t>2009</a:t>
            </a:r>
            <a:r>
              <a:rPr lang="en-US" sz="1600" dirty="0" smtClean="0"/>
              <a:t>;</a:t>
            </a:r>
            <a:endParaRPr lang="ru-RU" sz="1600" dirty="0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104189" y="4168693"/>
            <a:ext cx="7302770" cy="1066697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Организация театрализованной деятельности в детском саду: </a:t>
            </a:r>
            <a:r>
              <a:rPr lang="ru-RU" sz="1600" dirty="0" err="1"/>
              <a:t>Учебнометодическое</a:t>
            </a:r>
            <a:r>
              <a:rPr lang="ru-RU" sz="1600" dirty="0"/>
              <a:t> пособие Автор/составитель: Мигунова Е.В. Издательство: Великий Новгород: </a:t>
            </a:r>
            <a:r>
              <a:rPr lang="ru-RU" sz="1600" dirty="0" err="1"/>
              <a:t>НовГУ</a:t>
            </a:r>
            <a:r>
              <a:rPr lang="ru-RU" sz="1600" dirty="0"/>
              <a:t> им. Ярослава Мудрого Год выпуска: 2006</a:t>
            </a:r>
          </a:p>
        </p:txBody>
      </p:sp>
    </p:spTree>
    <p:extLst>
      <p:ext uri="{BB962C8B-B14F-4D97-AF65-F5344CB8AC3E}">
        <p14:creationId xmlns="" xmlns:p14="http://schemas.microsoft.com/office/powerpoint/2010/main" val="36461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100">
              <a:schemeClr val="accent1">
                <a:lumMod val="75000"/>
                <a:alpha val="40000"/>
              </a:schemeClr>
            </a:gs>
            <a:gs pos="0">
              <a:srgbClr val="7030A0">
                <a:alpha val="64000"/>
              </a:srgbClr>
            </a:gs>
            <a:gs pos="100000">
              <a:schemeClr val="accent4">
                <a:lumMod val="40000"/>
                <a:lumOff val="60000"/>
                <a:alpha val="31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2225"/>
          </a:xfrm>
          <a:gradFill>
            <a:gsLst>
              <a:gs pos="54100">
                <a:schemeClr val="accent1">
                  <a:lumMod val="75000"/>
                  <a:alpha val="40000"/>
                </a:schemeClr>
              </a:gs>
              <a:gs pos="0">
                <a:srgbClr val="7030A0">
                  <a:lumMod val="58000"/>
                </a:srgbClr>
              </a:gs>
              <a:gs pos="100000">
                <a:schemeClr val="accent4">
                  <a:lumMod val="40000"/>
                  <a:lumOff val="60000"/>
                  <a:alpha val="31000"/>
                </a:schemeClr>
              </a:gs>
            </a:gsLst>
            <a:lin ang="0" scaled="1"/>
          </a:gradFill>
          <a:ln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Театральный уголок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74538" y="976421"/>
            <a:ext cx="6429987" cy="1235517"/>
          </a:xfrm>
          <a:prstGeom prst="rect">
            <a:avLst/>
          </a:prstGeom>
          <a:gradFill flip="none" rotWithShape="1">
            <a:gsLst>
              <a:gs pos="0">
                <a:srgbClr val="FFFF0D">
                  <a:lumMod val="94000"/>
                  <a:lumOff val="6000"/>
                  <a:alpha val="99000"/>
                </a:srgbClr>
              </a:gs>
              <a:gs pos="50000">
                <a:srgbClr val="92D050"/>
              </a:gs>
              <a:gs pos="100000">
                <a:srgbClr val="92D050">
                  <a:alpha val="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000" dirty="0"/>
              <a:t>Важно понимать, что жизнь ребенка не ограничивается занятиями, поэтому у меня в группе создана предметная среда, отвечающая развивающим целям и учитывающая интересы и потребности ребенка-дошкольника</a:t>
            </a:r>
          </a:p>
        </p:txBody>
      </p:sp>
      <p:pic>
        <p:nvPicPr>
          <p:cNvPr id="31" name="Рисунок 30" descr="C:\Users\User\Desktop\конкурс\CkbZX2sVzN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7266" y="2125977"/>
            <a:ext cx="2867025" cy="382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Прямоугольник с двумя усеченными противолежащими углами 32"/>
          <p:cNvSpPr/>
          <p:nvPr/>
        </p:nvSpPr>
        <p:spPr>
          <a:xfrm>
            <a:off x="382711" y="2343501"/>
            <a:ext cx="5186068" cy="1038288"/>
          </a:xfrm>
          <a:prstGeom prst="snip2DiagRect">
            <a:avLst/>
          </a:prstGeom>
          <a:gradFill>
            <a:gsLst>
              <a:gs pos="0">
                <a:srgbClr val="7030A0">
                  <a:alpha val="65000"/>
                  <a:lumMod val="52000"/>
                </a:srgbClr>
              </a:gs>
              <a:gs pos="50000">
                <a:schemeClr val="accent3">
                  <a:shade val="67500"/>
                  <a:satMod val="115000"/>
                  <a:alpha val="68000"/>
                  <a:lumMod val="76000"/>
                </a:schemeClr>
              </a:gs>
              <a:gs pos="100000">
                <a:srgbClr val="00B0F0">
                  <a:alpha val="20000"/>
                </a:srgbClr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600" dirty="0"/>
              <a:t>При построении предметно-пространственной среды,  обеспечивающей театрализованную деятельность, учитывала:</a:t>
            </a:r>
          </a:p>
        </p:txBody>
      </p:sp>
      <p:sp>
        <p:nvSpPr>
          <p:cNvPr id="34" name="Прямоугольник с двумя усеченными противолежащими углами 33"/>
          <p:cNvSpPr/>
          <p:nvPr/>
        </p:nvSpPr>
        <p:spPr>
          <a:xfrm>
            <a:off x="918593" y="3270254"/>
            <a:ext cx="4977505" cy="423613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особенности эмоциональной личности </a:t>
            </a:r>
            <a:r>
              <a:rPr lang="ru-RU" sz="1600" dirty="0" smtClean="0"/>
              <a:t>ребенка</a:t>
            </a:r>
            <a:r>
              <a:rPr lang="en-US" sz="1600" dirty="0" smtClean="0"/>
              <a:t>;</a:t>
            </a:r>
            <a:endParaRPr lang="ru-RU" sz="1600" dirty="0"/>
          </a:p>
        </p:txBody>
      </p:sp>
      <p:sp>
        <p:nvSpPr>
          <p:cNvPr id="35" name="Прямоугольник с двумя усеченными противолежащими углами 34"/>
          <p:cNvSpPr/>
          <p:nvPr/>
        </p:nvSpPr>
        <p:spPr>
          <a:xfrm>
            <a:off x="1116405" y="3766113"/>
            <a:ext cx="4977505" cy="542429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его индивидуальные социально-психологические особенности;</a:t>
            </a:r>
          </a:p>
        </p:txBody>
      </p:sp>
      <p:sp>
        <p:nvSpPr>
          <p:cNvPr id="36" name="Прямоугольник с двумя усеченными противолежащими углами 35"/>
          <p:cNvSpPr/>
          <p:nvPr/>
        </p:nvSpPr>
        <p:spPr>
          <a:xfrm>
            <a:off x="630484" y="4380788"/>
            <a:ext cx="4977505" cy="423613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индивидуальные предпочтения и потребности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37" name="Прямоугольник с двумя усеченными противолежащими углами 36"/>
          <p:cNvSpPr/>
          <p:nvPr/>
        </p:nvSpPr>
        <p:spPr>
          <a:xfrm>
            <a:off x="774538" y="4876647"/>
            <a:ext cx="4977505" cy="558600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любознательность, исследовательский интерес и творческие </a:t>
            </a:r>
            <a:r>
              <a:rPr lang="ru-RU" sz="1600" dirty="0" smtClean="0"/>
              <a:t>способности;</a:t>
            </a:r>
            <a:endParaRPr lang="ru-RU" sz="1600" dirty="0"/>
          </a:p>
        </p:txBody>
      </p:sp>
      <p:sp>
        <p:nvSpPr>
          <p:cNvPr id="38" name="Прямоугольник с двумя усеченными противолежащими углами 37"/>
          <p:cNvSpPr/>
          <p:nvPr/>
        </p:nvSpPr>
        <p:spPr>
          <a:xfrm>
            <a:off x="912149" y="5578775"/>
            <a:ext cx="4977505" cy="424577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1600" dirty="0"/>
              <a:t>поло-ролевые особенности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77957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Xозяин\Desktop\Новая папка\DSC037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815" y="3282907"/>
            <a:ext cx="2608563" cy="236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069488" y="3933805"/>
            <a:ext cx="5915169" cy="1256033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Любимые кукольные герои становятся образцами для подражания.</a:t>
            </a:r>
          </a:p>
          <a:p>
            <a:r>
              <a:rPr lang="ru-RU" sz="1600" dirty="0"/>
              <a:t>В самостоятельной деятельности, дети уже сами берут в руки куклы и начинают разыгрывать свои сказки, развивается память, речь, воображение, корректируется поведение детей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Рисунок 7" descr="C:\Users\Xозяин\Desktop\Новая папка\DSC040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18820" y="634788"/>
            <a:ext cx="3303372" cy="306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1814" y="567572"/>
            <a:ext cx="4956347" cy="2590928"/>
          </a:xfrm>
          <a:prstGeom prst="rect">
            <a:avLst/>
          </a:prstGeom>
          <a:gradFill flip="none" rotWithShape="1">
            <a:gsLst>
              <a:gs pos="0">
                <a:srgbClr val="FFFF0D">
                  <a:lumMod val="94000"/>
                  <a:lumOff val="6000"/>
                  <a:alpha val="99000"/>
                </a:srgbClr>
              </a:gs>
              <a:gs pos="50000">
                <a:srgbClr val="92D050"/>
              </a:gs>
              <a:gs pos="100000">
                <a:srgbClr val="92D050">
                  <a:alpha val="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Сказки воспитывают эстетический вкус и любовь к родной русской речи. Кукольный театр позволяет формировать у детей опыт социальных навыков поведения, ведь каждая сказка имеет нравственную направленность. В результате ребенок познает мир умом и сердцем и выражает свое отношение к добру и злу. 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440284" y="5644655"/>
            <a:ext cx="6075754" cy="773569"/>
          </a:xfrm>
          <a:prstGeom prst="snip2DiagRect">
            <a:avLst/>
          </a:prstGeom>
          <a:gradFill>
            <a:gsLst>
              <a:gs pos="0">
                <a:srgbClr val="7030A0">
                  <a:alpha val="65000"/>
                  <a:lumMod val="52000"/>
                </a:srgbClr>
              </a:gs>
              <a:gs pos="50000">
                <a:schemeClr val="accent3">
                  <a:shade val="67500"/>
                  <a:satMod val="115000"/>
                  <a:alpha val="68000"/>
                  <a:lumMod val="76000"/>
                </a:schemeClr>
              </a:gs>
              <a:gs pos="100000">
                <a:srgbClr val="00B0F0">
                  <a:alpha val="20000"/>
                </a:srgbClr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 моем театральном уголке собраны различные кукольные театры,  которые изготовлены своими руками и вместе с детьми.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2371" y="5456172"/>
            <a:ext cx="2133654" cy="269965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white"/>
                </a:solidFill>
                <a:latin typeface="Century Gothic" panose="020B0502020202020204"/>
              </a:rPr>
              <a:t>Куклы БИ-БА-БО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34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Xозяин\Desktop\Новая папка\DSC0379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9068" y="656302"/>
            <a:ext cx="3468774" cy="244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Xозяин\Desktop\Новая папка\DSC0378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3823" y="3813330"/>
            <a:ext cx="3460622" cy="262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712655" y="3102057"/>
            <a:ext cx="6048203" cy="711273"/>
          </a:xfrm>
          <a:prstGeom prst="snip2DiagRect">
            <a:avLst/>
          </a:prstGeom>
          <a:gradFill>
            <a:gsLst>
              <a:gs pos="54100">
                <a:schemeClr val="accent1">
                  <a:lumMod val="75000"/>
                  <a:alpha val="40000"/>
                </a:schemeClr>
              </a:gs>
              <a:gs pos="0">
                <a:srgbClr val="7030A0">
                  <a:alpha val="64000"/>
                </a:srgbClr>
              </a:gs>
              <a:gs pos="100000">
                <a:schemeClr val="accent4">
                  <a:lumMod val="40000"/>
                  <a:lumOff val="60000"/>
                  <a:alpha val="31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dirty="0" smtClean="0"/>
              <a:t>Настольный театр в </a:t>
            </a:r>
            <a:r>
              <a:rPr lang="ru-RU" sz="2800" dirty="0" smtClean="0">
                <a:solidFill>
                  <a:srgbClr val="FFC000"/>
                </a:solidFill>
              </a:rPr>
              <a:t>на стаканчиках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13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1485" y="203361"/>
            <a:ext cx="5273493" cy="4162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976" y="3106154"/>
            <a:ext cx="4590686" cy="3907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1195" y="3690130"/>
            <a:ext cx="2469171" cy="346411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white"/>
                </a:solidFill>
                <a:latin typeface="Century Gothic" panose="020B0502020202020204"/>
              </a:rPr>
              <a:t>Пальчиковый театр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267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:\DCIM\102MSDCF\DSC0427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007" y="200507"/>
            <a:ext cx="4600317" cy="348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780" y="2870870"/>
            <a:ext cx="5297883" cy="39871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93227" y="3496331"/>
            <a:ext cx="2773973" cy="387600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white"/>
                </a:solidFill>
                <a:latin typeface="Century Gothic" panose="020B0502020202020204"/>
              </a:rPr>
              <a:t>Театр на цилиндрах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9920" y="6187288"/>
            <a:ext cx="2469171" cy="346411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white"/>
                </a:solidFill>
                <a:latin typeface="Century Gothic" panose="020B0502020202020204"/>
              </a:rPr>
              <a:t>Театр на магнитах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297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Для Ларисы\театральный\IMG_217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33103" y="3146854"/>
            <a:ext cx="4302683" cy="332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Для Ларисы\театральный\IMG_216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370" y="344684"/>
            <a:ext cx="4197649" cy="325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62223" y="3341343"/>
            <a:ext cx="2773973" cy="387600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white"/>
                </a:solidFill>
                <a:latin typeface="Century Gothic" panose="020B0502020202020204"/>
              </a:rPr>
              <a:t>Театр на рукавичках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6579" y="3858372"/>
            <a:ext cx="3038736" cy="2280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6553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2644" y="4118497"/>
            <a:ext cx="3270422" cy="245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867" y="610416"/>
            <a:ext cx="2731245" cy="364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644" y="500503"/>
            <a:ext cx="5150543" cy="3865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8917" y="4036119"/>
            <a:ext cx="2773973" cy="387600"/>
          </a:xfrm>
          <a:prstGeom prst="rect">
            <a:avLst/>
          </a:prstGeom>
          <a:solidFill>
            <a:srgbClr val="0989B1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prstClr val="white"/>
                </a:solidFill>
                <a:latin typeface="Century Gothic" panose="020B0502020202020204"/>
              </a:rPr>
              <a:t>Театр на ложках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4622" y="4338978"/>
            <a:ext cx="2682472" cy="2011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4593" y="4173761"/>
            <a:ext cx="2786113" cy="499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918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32137" y="1709589"/>
            <a:ext cx="5576835" cy="2401093"/>
          </a:xfrm>
          <a:prstGeom prst="rect">
            <a:avLst/>
          </a:prstGeom>
          <a:gradFill flip="none" rotWithShape="1">
            <a:gsLst>
              <a:gs pos="0">
                <a:srgbClr val="FFFF0D">
                  <a:lumMod val="94000"/>
                  <a:lumOff val="6000"/>
                  <a:alpha val="99000"/>
                </a:srgbClr>
              </a:gs>
              <a:gs pos="50000">
                <a:srgbClr val="92D050"/>
              </a:gs>
              <a:gs pos="100000">
                <a:srgbClr val="92D050">
                  <a:alpha val="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000" dirty="0"/>
              <a:t>Как хорошо, что есть театр!</a:t>
            </a:r>
          </a:p>
          <a:p>
            <a:r>
              <a:rPr lang="ru-RU" sz="2000" dirty="0"/>
              <a:t> Он был и будет с нами вечно, </a:t>
            </a:r>
          </a:p>
          <a:p>
            <a:r>
              <a:rPr lang="ru-RU" sz="2000" dirty="0"/>
              <a:t>Всегда готовый утверждать.</a:t>
            </a:r>
          </a:p>
          <a:p>
            <a:r>
              <a:rPr lang="ru-RU" sz="2000" dirty="0"/>
              <a:t> Все, что на свете человечно. </a:t>
            </a:r>
          </a:p>
          <a:p>
            <a:r>
              <a:rPr lang="ru-RU" sz="2000" dirty="0"/>
              <a:t>Здесь все прекрасно – жесты, маски, </a:t>
            </a:r>
          </a:p>
          <a:p>
            <a:r>
              <a:rPr lang="ru-RU" sz="2000" dirty="0"/>
              <a:t>Костюмы, музыка, игра. </a:t>
            </a:r>
          </a:p>
          <a:p>
            <a:r>
              <a:rPr lang="ru-RU" sz="2000" dirty="0"/>
              <a:t>Здесь оживают наши сказки </a:t>
            </a:r>
          </a:p>
          <a:p>
            <a:r>
              <a:rPr lang="ru-RU" sz="2000" dirty="0"/>
              <a:t>А с ними светлый мир добра!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344955" y="4242072"/>
            <a:ext cx="6436977" cy="1170187"/>
          </a:xfrm>
          <a:prstGeom prst="snip2DiagRect">
            <a:avLst/>
          </a:prstGeom>
          <a:gradFill>
            <a:gsLst>
              <a:gs pos="0">
                <a:srgbClr val="7030A0">
                  <a:lumMod val="66000"/>
                </a:srgbClr>
              </a:gs>
              <a:gs pos="60000">
                <a:srgbClr val="CC0099">
                  <a:alpha val="93725"/>
                </a:srgbClr>
              </a:gs>
              <a:gs pos="100000">
                <a:srgbClr val="FFFF00">
                  <a:alpha val="14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Театр в детском саду – сильное педагогическое средство, которое помогает привить ребенку вкус к прекрасному с детства, познакомить с образами и чувствами персонажей, помогает раскрыться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6" y="986837"/>
            <a:ext cx="3706711" cy="2780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3655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387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Театральный уголок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Методическое обеспечение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14</cp:revision>
  <dcterms:created xsi:type="dcterms:W3CDTF">2019-02-21T15:01:25Z</dcterms:created>
  <dcterms:modified xsi:type="dcterms:W3CDTF">2019-10-23T14:29:47Z</dcterms:modified>
</cp:coreProperties>
</file>